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3"/>
  </p:notesMasterIdLst>
  <p:handoutMasterIdLst>
    <p:handoutMasterId r:id="rId14"/>
  </p:handoutMasterIdLst>
  <p:sldIdLst>
    <p:sldId id="256" r:id="rId6"/>
    <p:sldId id="257" r:id="rId7"/>
    <p:sldId id="260" r:id="rId8"/>
    <p:sldId id="265" r:id="rId9"/>
    <p:sldId id="263" r:id="rId10"/>
    <p:sldId id="264" r:id="rId11"/>
    <p:sldId id="266" r:id="rId12"/>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3149"/>
  </p:normalViewPr>
  <p:slideViewPr>
    <p:cSldViewPr>
      <p:cViewPr varScale="1">
        <p:scale>
          <a:sx n="99" d="100"/>
          <a:sy n="99" d="100"/>
        </p:scale>
        <p:origin x="1904" y="184"/>
      </p:cViewPr>
      <p:guideLst>
        <p:guide orient="horz" pos="2160"/>
        <p:guide pos="2880"/>
      </p:guideLst>
    </p:cSldViewPr>
  </p:slideViewPr>
  <p:notesTextViewPr>
    <p:cViewPr>
      <p:scale>
        <a:sx n="1" d="1"/>
        <a:sy n="1" d="1"/>
      </p:scale>
      <p:origin x="0" y="0"/>
    </p:cViewPr>
  </p:notesTextViewPr>
  <p:notesViewPr>
    <p:cSldViewPr>
      <p:cViewPr varScale="1">
        <p:scale>
          <a:sx n="101" d="100"/>
          <a:sy n="101" d="100"/>
        </p:scale>
        <p:origin x="-357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998737A-7995-4B74-B63A-80E0593C4CFC}" type="datetimeFigureOut">
              <a:rPr lang="nl-NL" smtClean="0"/>
              <a:t>01-03-16</a:t>
            </a:fld>
            <a:endParaRPr lang="nl-NL"/>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B1A7392-2789-462C-8F1D-017BB83F83C8}" type="slidenum">
              <a:rPr lang="nl-NL" smtClean="0"/>
              <a:t>‹nr.›</a:t>
            </a:fld>
            <a:endParaRPr lang="nl-NL"/>
          </a:p>
        </p:txBody>
      </p:sp>
    </p:spTree>
    <p:extLst>
      <p:ext uri="{BB962C8B-B14F-4D97-AF65-F5344CB8AC3E}">
        <p14:creationId xmlns:p14="http://schemas.microsoft.com/office/powerpoint/2010/main" val="4010496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E894CF-CF29-460C-8820-A692FD564E29}" type="datetimeFigureOut">
              <a:rPr lang="nl-NL" smtClean="0"/>
              <a:t>01-03-16</a:t>
            </a:fld>
            <a:endParaRPr lang="nl-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BD3654-9A79-4B47-9CF7-D6BAF450FCC7}" type="slidenum">
              <a:rPr lang="nl-NL" smtClean="0"/>
              <a:t>‹nr.›</a:t>
            </a:fld>
            <a:endParaRPr lang="nl-NL"/>
          </a:p>
        </p:txBody>
      </p:sp>
    </p:spTree>
    <p:extLst>
      <p:ext uri="{BB962C8B-B14F-4D97-AF65-F5344CB8AC3E}">
        <p14:creationId xmlns:p14="http://schemas.microsoft.com/office/powerpoint/2010/main" val="1177240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We zijn</a:t>
            </a:r>
            <a:r>
              <a:rPr lang="nl-NL" baseline="0" dirty="0" smtClean="0"/>
              <a:t> nu met z’n allen begonnen met onderwijsontwerp. Dat brengt ook onzekerheid met zich mee. Menigeen zal zich wellicht afvragen gaat dit werken en zoekt bevestiging voor de weg die we in gaan slaan. Er is veel onderzoek gedaan naar leren en onderwijs. Dit onderzoek kunnen we gebruiken als onderbouwing van onze ontwerpen.</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1</a:t>
            </a:fld>
            <a:endParaRPr lang="nl-NL"/>
          </a:p>
        </p:txBody>
      </p:sp>
    </p:spTree>
    <p:extLst>
      <p:ext uri="{BB962C8B-B14F-4D97-AF65-F5344CB8AC3E}">
        <p14:creationId xmlns:p14="http://schemas.microsoft.com/office/powerpoint/2010/main" val="971787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Het onderwijs wordt voortdurend gevoerd met allerlei werkvormen, aanpakken en didactische </a:t>
            </a:r>
            <a:r>
              <a:rPr lang="nl-NL" dirty="0" err="1" smtClean="0"/>
              <a:t>strategi</a:t>
            </a:r>
            <a:r>
              <a:rPr lang="en-US" dirty="0" err="1" smtClean="0"/>
              <a:t>ën</a:t>
            </a:r>
            <a:r>
              <a:rPr lang="en-US" dirty="0" smtClean="0"/>
              <a:t>. </a:t>
            </a:r>
            <a:r>
              <a:rPr lang="en-US" dirty="0" err="1" smtClean="0"/>
              <a:t>Velen</a:t>
            </a:r>
            <a:r>
              <a:rPr lang="en-US" baseline="0" dirty="0" smtClean="0"/>
              <a:t> </a:t>
            </a:r>
            <a:r>
              <a:rPr lang="en-US" baseline="0" dirty="0" err="1" smtClean="0"/>
              <a:t>hebben</a:t>
            </a:r>
            <a:r>
              <a:rPr lang="en-US" baseline="0" dirty="0" smtClean="0"/>
              <a:t> </a:t>
            </a:r>
            <a:r>
              <a:rPr lang="en-US" baseline="0" dirty="0" err="1" smtClean="0"/>
              <a:t>onderzoek</a:t>
            </a:r>
            <a:r>
              <a:rPr lang="en-US" baseline="0" dirty="0" smtClean="0"/>
              <a:t> </a:t>
            </a:r>
            <a:r>
              <a:rPr lang="en-US" baseline="0" dirty="0" err="1" smtClean="0"/>
              <a:t>gedaan</a:t>
            </a:r>
            <a:r>
              <a:rPr lang="en-US" baseline="0" dirty="0" smtClean="0"/>
              <a:t> </a:t>
            </a:r>
            <a:r>
              <a:rPr lang="en-US" baseline="0" dirty="0" err="1" smtClean="0"/>
              <a:t>naar</a:t>
            </a:r>
            <a:r>
              <a:rPr lang="en-US" baseline="0" dirty="0" smtClean="0"/>
              <a:t> </a:t>
            </a:r>
            <a:r>
              <a:rPr lang="en-US" baseline="0" dirty="0" err="1" smtClean="0"/>
              <a:t>wat</a:t>
            </a:r>
            <a:r>
              <a:rPr lang="en-US" baseline="0" dirty="0" smtClean="0"/>
              <a:t> </a:t>
            </a:r>
            <a:r>
              <a:rPr lang="en-US" baseline="0" dirty="0" err="1" smtClean="0"/>
              <a:t>werkt</a:t>
            </a:r>
            <a:r>
              <a:rPr lang="en-US" baseline="0" dirty="0" smtClean="0"/>
              <a:t> in het </a:t>
            </a:r>
            <a:r>
              <a:rPr lang="en-US" baseline="0" dirty="0" err="1" smtClean="0"/>
              <a:t>onderwijs</a:t>
            </a:r>
            <a:r>
              <a:rPr lang="en-US" baseline="0" dirty="0" smtClean="0"/>
              <a:t> en </a:t>
            </a:r>
            <a:r>
              <a:rPr lang="en-US" baseline="0" dirty="0" err="1" smtClean="0"/>
              <a:t>dat</a:t>
            </a:r>
            <a:r>
              <a:rPr lang="en-US" baseline="0" dirty="0" smtClean="0"/>
              <a:t> </a:t>
            </a:r>
            <a:r>
              <a:rPr lang="en-US" baseline="0" dirty="0" err="1" smtClean="0"/>
              <a:t>vindt</a:t>
            </a:r>
            <a:r>
              <a:rPr lang="en-US" baseline="0" dirty="0" smtClean="0"/>
              <a:t> </a:t>
            </a:r>
            <a:r>
              <a:rPr lang="en-US" baseline="0" dirty="0" err="1" smtClean="0"/>
              <a:t>vaak</a:t>
            </a:r>
            <a:r>
              <a:rPr lang="en-US" baseline="0" dirty="0" smtClean="0"/>
              <a:t> </a:t>
            </a:r>
            <a:r>
              <a:rPr lang="en-US" baseline="0" dirty="0" err="1" smtClean="0"/>
              <a:t>gretig</a:t>
            </a:r>
            <a:r>
              <a:rPr lang="en-US" baseline="0" dirty="0" smtClean="0"/>
              <a:t> </a:t>
            </a:r>
            <a:r>
              <a:rPr lang="en-US" baseline="0" dirty="0" err="1" smtClean="0"/>
              <a:t>aftrek</a:t>
            </a:r>
            <a:r>
              <a:rPr lang="en-US" baseline="0" dirty="0" smtClean="0"/>
              <a:t> in het veld. </a:t>
            </a:r>
            <a:r>
              <a:rPr lang="en-US" baseline="0" dirty="0" err="1" smtClean="0"/>
              <a:t>Veel</a:t>
            </a:r>
            <a:r>
              <a:rPr lang="en-US" baseline="0" dirty="0" smtClean="0"/>
              <a:t> </a:t>
            </a:r>
            <a:r>
              <a:rPr lang="en-US" baseline="0" dirty="0" err="1" smtClean="0"/>
              <a:t>dingen</a:t>
            </a:r>
            <a:r>
              <a:rPr lang="en-US" baseline="0" dirty="0" smtClean="0"/>
              <a:t> </a:t>
            </a:r>
            <a:r>
              <a:rPr lang="en-US" baseline="0" dirty="0" err="1" smtClean="0"/>
              <a:t>werken</a:t>
            </a:r>
            <a:r>
              <a:rPr lang="en-US" baseline="0" dirty="0" smtClean="0"/>
              <a:t> </a:t>
            </a:r>
            <a:r>
              <a:rPr lang="en-US" baseline="0" dirty="0" err="1" smtClean="0"/>
              <a:t>ook</a:t>
            </a:r>
            <a:r>
              <a:rPr lang="en-US" baseline="0" dirty="0" smtClean="0"/>
              <a:t>. De </a:t>
            </a:r>
            <a:r>
              <a:rPr lang="en-US" baseline="0" dirty="0" err="1" smtClean="0"/>
              <a:t>vraag</a:t>
            </a:r>
            <a:r>
              <a:rPr lang="en-US" baseline="0" dirty="0" smtClean="0"/>
              <a:t> is </a:t>
            </a:r>
            <a:r>
              <a:rPr lang="en-US" baseline="0" dirty="0" err="1" smtClean="0"/>
              <a:t>echter</a:t>
            </a:r>
            <a:r>
              <a:rPr lang="en-US" baseline="0" dirty="0" smtClean="0"/>
              <a:t>: in </a:t>
            </a:r>
            <a:r>
              <a:rPr lang="en-US" baseline="0" dirty="0" err="1" smtClean="0"/>
              <a:t>welke</a:t>
            </a:r>
            <a:r>
              <a:rPr lang="en-US" baseline="0" dirty="0" smtClean="0"/>
              <a:t> mate?</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2</a:t>
            </a:fld>
            <a:endParaRPr lang="nl-NL"/>
          </a:p>
        </p:txBody>
      </p:sp>
    </p:spTree>
    <p:extLst>
      <p:ext uri="{BB962C8B-B14F-4D97-AF65-F5344CB8AC3E}">
        <p14:creationId xmlns:p14="http://schemas.microsoft.com/office/powerpoint/2010/main" val="29563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Daar heeft John </a:t>
            </a:r>
            <a:r>
              <a:rPr lang="nl-NL" dirty="0" err="1" smtClean="0"/>
              <a:t>Hattie</a:t>
            </a:r>
            <a:r>
              <a:rPr lang="nl-NL" baseline="0" dirty="0" smtClean="0"/>
              <a:t> zich over gebogen. Hij heeft geen nieuw onderzoek gedaan, maar ruim 800 meta-analyses van meer dan 50.000 onderzoeken. Hij is op zoek gegaan naar het gemiddelde effect van de studies die ten aanzien van onderwijs gedaan zijn.</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3</a:t>
            </a:fld>
            <a:endParaRPr lang="nl-NL"/>
          </a:p>
        </p:txBody>
      </p:sp>
    </p:spTree>
    <p:extLst>
      <p:ext uri="{BB962C8B-B14F-4D97-AF65-F5344CB8AC3E}">
        <p14:creationId xmlns:p14="http://schemas.microsoft.com/office/powerpoint/2010/main" val="657194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Hij heeft zich verschillende vragen gesteld: Wat doet er toe? Wanneer doet iets er toe? En vooral: in welke mate doet iets</a:t>
            </a:r>
            <a:r>
              <a:rPr lang="nl-NL" baseline="0" dirty="0" smtClean="0"/>
              <a:t> er toe, hoe verhoudt zich de ene aanpak of werkvorm zich ten opzichte van een bepaalde didactische strategie qua effectiviteit.</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4</a:t>
            </a:fld>
            <a:endParaRPr lang="nl-NL"/>
          </a:p>
        </p:txBody>
      </p:sp>
    </p:spTree>
    <p:extLst>
      <p:ext uri="{BB962C8B-B14F-4D97-AF65-F5344CB8AC3E}">
        <p14:creationId xmlns:p14="http://schemas.microsoft.com/office/powerpoint/2010/main" val="317098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Hattie</a:t>
            </a:r>
            <a:r>
              <a:rPr lang="nl-NL" dirty="0" smtClean="0"/>
              <a:t> heeft hiervoor een barometer</a:t>
            </a:r>
            <a:r>
              <a:rPr lang="nl-NL" baseline="0" dirty="0" smtClean="0"/>
              <a:t> van invloed ontwikkeld. Deze barometer laat verschillende zones zien. Beneden 0 is de zone van tegengesteld effect, alles wat daarin valt is ronduit schadelijk voor de prestaties van de leerling. Van 0 tot 0.20 is de zone van beginnend effect: dit bereikt een leerling ook zonder scholing, zaken die hierin vallen en in het onderwijs gebruikt worden hebben dus geen echte meerwaarde. Van 0.20 tot 0.40 is het </a:t>
            </a:r>
            <a:r>
              <a:rPr lang="nl-NL" baseline="0" dirty="0" err="1" smtClean="0"/>
              <a:t>zgn</a:t>
            </a:r>
            <a:r>
              <a:rPr lang="nl-NL" baseline="0" dirty="0" smtClean="0"/>
              <a:t> </a:t>
            </a:r>
            <a:r>
              <a:rPr lang="nl-NL" baseline="0" dirty="0" err="1" smtClean="0"/>
              <a:t>leraareffect</a:t>
            </a:r>
            <a:r>
              <a:rPr lang="nl-NL" baseline="0" dirty="0" smtClean="0"/>
              <a:t>, het gemiddelde of typische effect dat je als leerkracht in een schooljaar kan bereiken, alles in deze categorie behoeft aandacht. Vanaf 0.40 wordt het interessant, dat is het kantelpunt. Hier komen we in de zone van de gewenste effecten. Hoe hoger een werkvorm, strategie of aanpak hier scoort hoe meer positief effect dit heeft op de prestaties van de leerling. Als voorbeeld neem ik huiswerk. Waar zou je dat plaatsen? Dit zit op 0.29 dankzij het middelbaar onderwijs, in primair onderwijs scoort dit zelfs maar net boven 0. </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5</a:t>
            </a:fld>
            <a:endParaRPr lang="nl-NL"/>
          </a:p>
        </p:txBody>
      </p:sp>
    </p:spTree>
    <p:extLst>
      <p:ext uri="{BB962C8B-B14F-4D97-AF65-F5344CB8AC3E}">
        <p14:creationId xmlns:p14="http://schemas.microsoft.com/office/powerpoint/2010/main" val="29945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Whole Language: </a:t>
            </a:r>
            <a:r>
              <a:rPr lang="nl-NL" sz="1200" kern="1200" dirty="0" smtClean="0">
                <a:solidFill>
                  <a:schemeClr val="tx1"/>
                </a:solidFill>
                <a:latin typeface="+mn-lt"/>
                <a:ea typeface="+mn-ea"/>
                <a:cs typeface="+mn-cs"/>
              </a:rPr>
              <a:t>maakt zich drukker om het leesplezier en de betekenisvolle inhoud van taal dan over de snelheid en de leestechniek &gt; ‘onveilig leren lezen in gr 3’</a:t>
            </a:r>
          </a:p>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6</a:t>
            </a:fld>
            <a:endParaRPr lang="nl-NL"/>
          </a:p>
        </p:txBody>
      </p:sp>
    </p:spTree>
    <p:extLst>
      <p:ext uri="{BB962C8B-B14F-4D97-AF65-F5344CB8AC3E}">
        <p14:creationId xmlns:p14="http://schemas.microsoft.com/office/powerpoint/2010/main" val="1781601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Date Placeholder 3"/>
          <p:cNvSpPr>
            <a:spLocks noGrp="1"/>
          </p:cNvSpPr>
          <p:nvPr>
            <p:ph type="dt" sz="half" idx="10"/>
          </p:nvPr>
        </p:nvSpPr>
        <p:spPr/>
        <p:txBody>
          <a:bodyPr/>
          <a:lstStyle/>
          <a:p>
            <a:fld id="{9352B002-1032-497A-A690-67428BD6A599}" type="datetimeFigureOut">
              <a:rPr lang="nl-NL" smtClean="0"/>
              <a:t>01-03-16</a:t>
            </a:fld>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2668734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nl-NL"/>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Date Placeholder 3"/>
          <p:cNvSpPr>
            <a:spLocks noGrp="1"/>
          </p:cNvSpPr>
          <p:nvPr>
            <p:ph type="dt" sz="half" idx="10"/>
          </p:nvPr>
        </p:nvSpPr>
        <p:spPr/>
        <p:txBody>
          <a:bodyPr/>
          <a:lstStyle/>
          <a:p>
            <a:fld id="{9352B002-1032-497A-A690-67428BD6A599}" type="datetimeFigureOut">
              <a:rPr lang="nl-NL" smtClean="0"/>
              <a:t>01-03-16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2645933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Date Placeholder 3"/>
          <p:cNvSpPr>
            <a:spLocks noGrp="1"/>
          </p:cNvSpPr>
          <p:nvPr>
            <p:ph type="dt" sz="half" idx="10"/>
          </p:nvPr>
        </p:nvSpPr>
        <p:spPr/>
        <p:txBody>
          <a:bodyPr/>
          <a:lstStyle/>
          <a:p>
            <a:fld id="{9352B002-1032-497A-A690-67428BD6A599}" type="datetimeFigureOut">
              <a:rPr lang="nl-NL" smtClean="0"/>
              <a:t>01-03-16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3974787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nl-NL"/>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Date Placeholder 3"/>
          <p:cNvSpPr>
            <a:spLocks noGrp="1"/>
          </p:cNvSpPr>
          <p:nvPr>
            <p:ph type="dt" sz="half" idx="10"/>
          </p:nvPr>
        </p:nvSpPr>
        <p:spPr/>
        <p:txBody>
          <a:bodyPr/>
          <a:lstStyle/>
          <a:p>
            <a:fld id="{9352B002-1032-497A-A690-67428BD6A599}" type="datetimeFigureOut">
              <a:rPr lang="nl-NL" smtClean="0"/>
              <a:t>01-03-16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2252388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9352B002-1032-497A-A690-67428BD6A599}" type="datetimeFigureOut">
              <a:rPr lang="nl-NL" smtClean="0"/>
              <a:t>01-03-16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3189618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Date Placeholder 4"/>
          <p:cNvSpPr>
            <a:spLocks noGrp="1"/>
          </p:cNvSpPr>
          <p:nvPr>
            <p:ph type="dt" sz="half" idx="10"/>
          </p:nvPr>
        </p:nvSpPr>
        <p:spPr/>
        <p:txBody>
          <a:bodyPr/>
          <a:lstStyle/>
          <a:p>
            <a:fld id="{9352B002-1032-497A-A690-67428BD6A599}" type="datetimeFigureOut">
              <a:rPr lang="nl-NL" smtClean="0"/>
              <a:t>01-03-16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3315501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Date Placeholder 6"/>
          <p:cNvSpPr>
            <a:spLocks noGrp="1"/>
          </p:cNvSpPr>
          <p:nvPr>
            <p:ph type="dt" sz="half" idx="10"/>
          </p:nvPr>
        </p:nvSpPr>
        <p:spPr/>
        <p:txBody>
          <a:bodyPr/>
          <a:lstStyle/>
          <a:p>
            <a:fld id="{9352B002-1032-497A-A690-67428BD6A599}" type="datetimeFigureOut">
              <a:rPr lang="nl-NL" smtClean="0"/>
              <a:t>01-03-16</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3991100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nl-NL"/>
          </a:p>
        </p:txBody>
      </p:sp>
      <p:sp>
        <p:nvSpPr>
          <p:cNvPr id="3" name="Date Placeholder 2"/>
          <p:cNvSpPr>
            <a:spLocks noGrp="1"/>
          </p:cNvSpPr>
          <p:nvPr>
            <p:ph type="dt" sz="half" idx="10"/>
          </p:nvPr>
        </p:nvSpPr>
        <p:spPr/>
        <p:txBody>
          <a:bodyPr/>
          <a:lstStyle/>
          <a:p>
            <a:fld id="{9352B002-1032-497A-A690-67428BD6A599}" type="datetimeFigureOut">
              <a:rPr lang="nl-NL" smtClean="0"/>
              <a:t>01-03-16</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1175316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52B002-1032-497A-A690-67428BD6A599}" type="datetimeFigureOut">
              <a:rPr lang="nl-NL" smtClean="0"/>
              <a:t>01-03-16</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3436799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9352B002-1032-497A-A690-67428BD6A599}" type="datetimeFigureOut">
              <a:rPr lang="nl-NL" smtClean="0"/>
              <a:t>01-03-16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1690377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9352B002-1032-497A-A690-67428BD6A599}" type="datetimeFigureOut">
              <a:rPr lang="nl-NL" smtClean="0"/>
              <a:t>01-03-16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25980462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52B002-1032-497A-A690-67428BD6A599}" type="datetimeFigureOut">
              <a:rPr lang="nl-NL" smtClean="0"/>
              <a:t>01-03-16</a:t>
            </a:fld>
            <a:endParaRPr lang="nl-N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149A4C-FF88-4BD5-9F00-E822CED6800F}" type="slidenum">
              <a:rPr lang="nl-NL" smtClean="0"/>
              <a:t>‹nr.›</a:t>
            </a:fld>
            <a:endParaRPr lang="nl-NL"/>
          </a:p>
        </p:txBody>
      </p:sp>
    </p:spTree>
    <p:extLst>
      <p:ext uri="{BB962C8B-B14F-4D97-AF65-F5344CB8AC3E}">
        <p14:creationId xmlns:p14="http://schemas.microsoft.com/office/powerpoint/2010/main" val="1480467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692696"/>
            <a:ext cx="7772400" cy="1470025"/>
          </a:xfrm>
        </p:spPr>
        <p:txBody>
          <a:bodyPr/>
          <a:lstStyle/>
          <a:p>
            <a:r>
              <a:rPr lang="nl-NL" dirty="0" smtClean="0"/>
              <a:t>Krachtig ontwerpen op basis van gedegen onderzoek</a:t>
            </a:r>
            <a:endParaRPr lang="nl-NL"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3543758"/>
            <a:ext cx="4913016" cy="3093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619" y="2478124"/>
            <a:ext cx="2602229" cy="4015269"/>
          </a:xfrm>
          <a:prstGeom prst="rect">
            <a:avLst/>
          </a:prstGeom>
        </p:spPr>
      </p:pic>
    </p:spTree>
    <p:extLst>
      <p:ext uri="{BB962C8B-B14F-4D97-AF65-F5344CB8AC3E}">
        <p14:creationId xmlns:p14="http://schemas.microsoft.com/office/powerpoint/2010/main" val="2566922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29816"/>
            <a:ext cx="8229600" cy="1143000"/>
          </a:xfrm>
        </p:spPr>
        <p:txBody>
          <a:bodyPr>
            <a:noAutofit/>
          </a:bodyPr>
          <a:lstStyle/>
          <a:p>
            <a:r>
              <a:rPr lang="nl-NL" sz="3200" dirty="0" smtClean="0"/>
              <a:t>Wat hebben we aan wetenschappelijk onderzoek binnen onze rol als ontwerper?</a:t>
            </a:r>
            <a:endParaRPr lang="nl-NL" sz="3200" dirty="0"/>
          </a:p>
        </p:txBody>
      </p:sp>
      <p:sp>
        <p:nvSpPr>
          <p:cNvPr id="3" name="Tijdelijke aanduiding voor inhoud 2"/>
          <p:cNvSpPr>
            <a:spLocks noGrp="1"/>
          </p:cNvSpPr>
          <p:nvPr>
            <p:ph idx="1"/>
          </p:nvPr>
        </p:nvSpPr>
        <p:spPr/>
        <p:txBody>
          <a:bodyPr/>
          <a:lstStyle/>
          <a:p>
            <a:pPr marL="0" indent="0">
              <a:buNone/>
            </a:pPr>
            <a:endParaRPr lang="nl-NL" dirty="0" smtClean="0"/>
          </a:p>
          <a:p>
            <a:pPr marL="0" indent="0">
              <a:buNone/>
            </a:pPr>
            <a:endParaRPr lang="nl-NL" dirty="0"/>
          </a:p>
          <a:p>
            <a:r>
              <a:rPr lang="nl-NL" sz="2400" dirty="0" smtClean="0"/>
              <a:t>Wat zijn effectieve werkvormen, didactische </a:t>
            </a:r>
            <a:br>
              <a:rPr lang="nl-NL" sz="2400" dirty="0" smtClean="0"/>
            </a:br>
            <a:r>
              <a:rPr lang="nl-NL" sz="2400" dirty="0" smtClean="0"/>
              <a:t>strategieën en aanpakken</a:t>
            </a:r>
          </a:p>
          <a:p>
            <a:endParaRPr lang="nl-NL" dirty="0"/>
          </a:p>
          <a:p>
            <a:endParaRPr lang="nl-NL" dirty="0" smtClean="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6708" y="3556992"/>
            <a:ext cx="4913313" cy="309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4083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Het Visible Learning onderzoek</a:t>
            </a:r>
            <a:br>
              <a:rPr lang="nl-NL" dirty="0" smtClean="0"/>
            </a:br>
            <a:r>
              <a:rPr lang="nl-NL" sz="3600" dirty="0" smtClean="0"/>
              <a:t>Hoe werkt het en wat zegt het?</a:t>
            </a:r>
            <a:endParaRPr lang="nl-NL" sz="3600" dirty="0"/>
          </a:p>
        </p:txBody>
      </p:sp>
      <p:sp>
        <p:nvSpPr>
          <p:cNvPr id="5" name="TextBox 4"/>
          <p:cNvSpPr txBox="1">
            <a:spLocks noChangeArrowheads="1"/>
          </p:cNvSpPr>
          <p:nvPr/>
        </p:nvSpPr>
        <p:spPr bwMode="auto">
          <a:xfrm>
            <a:off x="3131840" y="1988840"/>
            <a:ext cx="5616624" cy="2492964"/>
          </a:xfrm>
          <a:prstGeom prst="rect">
            <a:avLst/>
          </a:prstGeom>
          <a:noFill/>
          <a:ln w="9525">
            <a:noFill/>
            <a:miter lim="800000"/>
            <a:headEnd/>
            <a:tailEnd/>
          </a:ln>
        </p:spPr>
        <p:txBody>
          <a:bodyPr wrap="square" lIns="91411" tIns="45707" rIns="91411" bIns="45707">
            <a:spAutoFit/>
          </a:bodyPr>
          <a:lstStyle/>
          <a:p>
            <a:pPr>
              <a:defRPr/>
            </a:pPr>
            <a:r>
              <a:rPr lang="en-NZ" sz="4000" b="1" dirty="0">
                <a:cs typeface="Arial" pitchFamily="34" charset="0"/>
              </a:rPr>
              <a:t>Professor John Hattie</a:t>
            </a:r>
          </a:p>
          <a:p>
            <a:pPr>
              <a:defRPr/>
            </a:pPr>
            <a:endParaRPr lang="en-NZ" sz="2000" dirty="0">
              <a:cs typeface="Arial" pitchFamily="34" charset="0"/>
            </a:endParaRPr>
          </a:p>
          <a:p>
            <a:pPr>
              <a:defRPr/>
            </a:pPr>
            <a:r>
              <a:rPr lang="en-NZ" sz="3200" dirty="0" smtClean="0">
                <a:cs typeface="Arial" pitchFamily="34" charset="0"/>
              </a:rPr>
              <a:t>De </a:t>
            </a:r>
            <a:r>
              <a:rPr lang="en-NZ" sz="3200" dirty="0">
                <a:cs typeface="Arial" pitchFamily="34" charset="0"/>
              </a:rPr>
              <a:t>University </a:t>
            </a:r>
            <a:r>
              <a:rPr lang="en-NZ" sz="3200" dirty="0" smtClean="0">
                <a:cs typeface="Arial" pitchFamily="34" charset="0"/>
              </a:rPr>
              <a:t>van </a:t>
            </a:r>
            <a:r>
              <a:rPr lang="en-NZ" sz="3200" dirty="0">
                <a:cs typeface="Arial" pitchFamily="34" charset="0"/>
              </a:rPr>
              <a:t>Melbourne</a:t>
            </a:r>
          </a:p>
          <a:p>
            <a:pPr>
              <a:defRPr/>
            </a:pPr>
            <a:r>
              <a:rPr lang="en-NZ" sz="3200" dirty="0">
                <a:cs typeface="Arial" pitchFamily="34" charset="0"/>
              </a:rPr>
              <a:t>Senior </a:t>
            </a:r>
            <a:r>
              <a:rPr lang="en-NZ" sz="3200" dirty="0" err="1" smtClean="0">
                <a:cs typeface="Arial" pitchFamily="34" charset="0"/>
              </a:rPr>
              <a:t>Onderzoeks</a:t>
            </a:r>
            <a:r>
              <a:rPr lang="en-NZ" sz="3200" dirty="0" err="1">
                <a:cs typeface="Arial" pitchFamily="34" charset="0"/>
              </a:rPr>
              <a:t>c</a:t>
            </a:r>
            <a:r>
              <a:rPr lang="en-NZ" sz="3200" dirty="0" err="1" smtClean="0">
                <a:cs typeface="Arial" pitchFamily="34" charset="0"/>
              </a:rPr>
              <a:t>onsultant</a:t>
            </a:r>
            <a:r>
              <a:rPr lang="en-NZ" sz="3200" dirty="0" smtClean="0">
                <a:cs typeface="Arial" pitchFamily="34" charset="0"/>
              </a:rPr>
              <a:t> </a:t>
            </a:r>
            <a:r>
              <a:rPr lang="en-NZ" sz="3200" dirty="0">
                <a:cs typeface="Arial" pitchFamily="34" charset="0"/>
              </a:rPr>
              <a:t>(Visible </a:t>
            </a:r>
            <a:r>
              <a:rPr lang="en-NZ" sz="3200" dirty="0" smtClean="0">
                <a:cs typeface="Arial" pitchFamily="34" charset="0"/>
              </a:rPr>
              <a:t>Learning)</a:t>
            </a:r>
            <a:endParaRPr lang="en-NZ" sz="3200" dirty="0">
              <a:cs typeface="Arial"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4019461"/>
            <a:ext cx="1292225" cy="133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hoek 3"/>
          <p:cNvSpPr/>
          <p:nvPr/>
        </p:nvSpPr>
        <p:spPr>
          <a:xfrm>
            <a:off x="3131840" y="4869160"/>
            <a:ext cx="4572000" cy="1477328"/>
          </a:xfrm>
          <a:prstGeom prst="rect">
            <a:avLst/>
          </a:prstGeom>
        </p:spPr>
        <p:txBody>
          <a:bodyPr>
            <a:spAutoFit/>
          </a:bodyPr>
          <a:lstStyle/>
          <a:p>
            <a:r>
              <a:rPr lang="nl-NL" dirty="0"/>
              <a:t>Wat is nu het gemiddelde effect over</a:t>
            </a:r>
          </a:p>
          <a:p>
            <a:endParaRPr lang="nl-NL" dirty="0"/>
          </a:p>
          <a:p>
            <a:r>
              <a:rPr lang="nl-NL" dirty="0" smtClean="0"/>
              <a:t>              800</a:t>
            </a:r>
            <a:r>
              <a:rPr lang="nl-NL" dirty="0"/>
              <a:t>+ meta-analyses</a:t>
            </a:r>
          </a:p>
          <a:p>
            <a:r>
              <a:rPr lang="nl-NL" dirty="0" smtClean="0"/>
              <a:t>                  50,000</a:t>
            </a:r>
            <a:r>
              <a:rPr lang="nl-NL" dirty="0"/>
              <a:t>+ studies</a:t>
            </a:r>
          </a:p>
          <a:p>
            <a:r>
              <a:rPr lang="nl-NL" dirty="0" smtClean="0"/>
              <a:t>           250</a:t>
            </a:r>
            <a:r>
              <a:rPr lang="nl-NL" dirty="0"/>
              <a:t>+ miljoen leerlingen</a:t>
            </a:r>
            <a:r>
              <a:rPr lang="nl-NL" dirty="0" smtClean="0"/>
              <a:t>? </a:t>
            </a:r>
            <a:endParaRPr lang="nl-NL" dirty="0"/>
          </a:p>
        </p:txBody>
      </p:sp>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417588"/>
            <a:ext cx="2089687" cy="2936960"/>
          </a:xfrm>
          <a:prstGeom prst="rect">
            <a:avLst/>
          </a:prstGeom>
        </p:spPr>
      </p:pic>
    </p:spTree>
    <p:extLst>
      <p:ext uri="{BB962C8B-B14F-4D97-AF65-F5344CB8AC3E}">
        <p14:creationId xmlns:p14="http://schemas.microsoft.com/office/powerpoint/2010/main" val="730336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Onderwijsonderzoek</a:t>
            </a:r>
            <a:endParaRPr lang="nl-NL" dirty="0"/>
          </a:p>
        </p:txBody>
      </p:sp>
      <p:sp>
        <p:nvSpPr>
          <p:cNvPr id="3" name="Tijdelijke aanduiding voor inhoud 2"/>
          <p:cNvSpPr>
            <a:spLocks noGrp="1"/>
          </p:cNvSpPr>
          <p:nvPr>
            <p:ph idx="1"/>
          </p:nvPr>
        </p:nvSpPr>
        <p:spPr/>
        <p:txBody>
          <a:bodyPr/>
          <a:lstStyle/>
          <a:p>
            <a:pPr marL="0" indent="0">
              <a:buNone/>
            </a:pPr>
            <a:r>
              <a:rPr lang="nl-NL" sz="4800" dirty="0" smtClean="0"/>
              <a:t>Wat doet er toe?</a:t>
            </a:r>
          </a:p>
          <a:p>
            <a:pPr marL="0" indent="0">
              <a:buNone/>
            </a:pPr>
            <a:r>
              <a:rPr lang="nl-NL" sz="4800" dirty="0" smtClean="0">
                <a:solidFill>
                  <a:srgbClr val="FF0000"/>
                </a:solidFill>
              </a:rPr>
              <a:t>John Hattie:</a:t>
            </a:r>
            <a:br>
              <a:rPr lang="nl-NL" sz="4800" dirty="0" smtClean="0">
                <a:solidFill>
                  <a:srgbClr val="FF0000"/>
                </a:solidFill>
              </a:rPr>
            </a:br>
            <a:r>
              <a:rPr lang="nl-NL" sz="4800" dirty="0" smtClean="0">
                <a:solidFill>
                  <a:srgbClr val="FF0000"/>
                </a:solidFill>
              </a:rPr>
              <a:t>Wanneer doet iets er toe?</a:t>
            </a:r>
            <a:endParaRPr lang="nl-NL" sz="4800" dirty="0">
              <a:solidFill>
                <a:srgbClr val="FF0000"/>
              </a:solidFill>
            </a:endParaRP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176" y="4168855"/>
            <a:ext cx="1628576" cy="2288889"/>
          </a:xfrm>
          <a:prstGeom prst="rect">
            <a:avLst/>
          </a:prstGeom>
        </p:spPr>
      </p:pic>
    </p:spTree>
    <p:extLst>
      <p:ext uri="{BB962C8B-B14F-4D97-AF65-F5344CB8AC3E}">
        <p14:creationId xmlns:p14="http://schemas.microsoft.com/office/powerpoint/2010/main" val="1533406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35696" y="1484784"/>
            <a:ext cx="6677025" cy="4486275"/>
          </a:xfrm>
        </p:spPr>
      </p:pic>
      <p:sp>
        <p:nvSpPr>
          <p:cNvPr id="3" name="Titel 2"/>
          <p:cNvSpPr>
            <a:spLocks noGrp="1"/>
          </p:cNvSpPr>
          <p:nvPr>
            <p:ph type="title"/>
          </p:nvPr>
        </p:nvSpPr>
        <p:spPr>
          <a:xfrm>
            <a:off x="457200" y="629816"/>
            <a:ext cx="8229600" cy="1143000"/>
          </a:xfrm>
        </p:spPr>
        <p:txBody>
          <a:bodyPr>
            <a:noAutofit/>
          </a:bodyPr>
          <a:lstStyle/>
          <a:p>
            <a:r>
              <a:rPr lang="nl-NL" sz="3800" dirty="0"/>
              <a:t>Op zoek naar: Wat werkt het beste?</a:t>
            </a:r>
            <a:br>
              <a:rPr lang="nl-NL" sz="3800" dirty="0"/>
            </a:br>
            <a:endParaRPr lang="nl-NL" sz="3800" dirty="0"/>
          </a:p>
        </p:txBody>
      </p:sp>
      <p:sp>
        <p:nvSpPr>
          <p:cNvPr id="6" name="Titel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nl-NL" sz="3600" dirty="0"/>
          </a:p>
        </p:txBody>
      </p:sp>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182" y="3933055"/>
            <a:ext cx="1628576" cy="2288889"/>
          </a:xfrm>
          <a:prstGeom prst="rect">
            <a:avLst/>
          </a:prstGeom>
        </p:spPr>
      </p:pic>
    </p:spTree>
    <p:extLst>
      <p:ext uri="{BB962C8B-B14F-4D97-AF65-F5344CB8AC3E}">
        <p14:creationId xmlns:p14="http://schemas.microsoft.com/office/powerpoint/2010/main" val="940519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Opdracht</a:t>
            </a:r>
            <a:endParaRPr lang="nl-NL" dirty="0"/>
          </a:p>
        </p:txBody>
      </p:sp>
      <p:sp>
        <p:nvSpPr>
          <p:cNvPr id="3" name="Tijdelijke aanduiding voor inhoud 2"/>
          <p:cNvSpPr>
            <a:spLocks noGrp="1"/>
          </p:cNvSpPr>
          <p:nvPr>
            <p:ph idx="1"/>
          </p:nvPr>
        </p:nvSpPr>
        <p:spPr/>
        <p:txBody>
          <a:bodyPr>
            <a:normAutofit/>
          </a:bodyPr>
          <a:lstStyle/>
          <a:p>
            <a:r>
              <a:rPr lang="nl-NL" sz="2800" dirty="0" smtClean="0"/>
              <a:t>Bekijk de werkvormen, didactische </a:t>
            </a:r>
            <a:r>
              <a:rPr lang="nl-NL" sz="2800" dirty="0"/>
              <a:t>strategieën en </a:t>
            </a:r>
            <a:r>
              <a:rPr lang="nl-NL" sz="2800" dirty="0" smtClean="0"/>
              <a:t>aanpakken en bepaal of deze een laag, gemiddeld of hoog effect hebben op de prestaties van de leerling. </a:t>
            </a:r>
            <a:endParaRPr lang="nl-NL" sz="28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6349" y="3760787"/>
            <a:ext cx="4913313" cy="309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3850483"/>
            <a:ext cx="1728133" cy="2666528"/>
          </a:xfrm>
          <a:prstGeom prst="rect">
            <a:avLst/>
          </a:prstGeom>
        </p:spPr>
      </p:pic>
    </p:spTree>
    <p:extLst>
      <p:ext uri="{BB962C8B-B14F-4D97-AF65-F5344CB8AC3E}">
        <p14:creationId xmlns:p14="http://schemas.microsoft.com/office/powerpoint/2010/main" val="34529617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Tijdelijke aanduiding voor inhoud 4"/>
          <p:cNvPicPr>
            <a:picLocks noChangeAspect="1"/>
          </p:cNvPicPr>
          <p:nvPr/>
        </p:nvPicPr>
        <p:blipFill rotWithShape="1">
          <a:blip r:embed="rId2">
            <a:extLst>
              <a:ext uri="{28A0092B-C50C-407E-A947-70E740481C1C}">
                <a14:useLocalDpi xmlns:a14="http://schemas.microsoft.com/office/drawing/2010/main" val="0"/>
              </a:ext>
            </a:extLst>
          </a:blip>
          <a:srcRect t="23117"/>
          <a:stretch/>
        </p:blipFill>
        <p:spPr>
          <a:xfrm>
            <a:off x="903565" y="4623274"/>
            <a:ext cx="4172491" cy="2155413"/>
          </a:xfrm>
          <a:prstGeom prst="rect">
            <a:avLst/>
          </a:prstGeom>
        </p:spPr>
      </p:pic>
      <p:sp>
        <p:nvSpPr>
          <p:cNvPr id="2" name="Titel 1"/>
          <p:cNvSpPr>
            <a:spLocks noGrp="1"/>
          </p:cNvSpPr>
          <p:nvPr>
            <p:ph type="title"/>
          </p:nvPr>
        </p:nvSpPr>
        <p:spPr>
          <a:xfrm>
            <a:off x="457200" y="116632"/>
            <a:ext cx="8229600" cy="1143000"/>
          </a:xfrm>
        </p:spPr>
        <p:txBody>
          <a:bodyPr/>
          <a:lstStyle/>
          <a:p>
            <a:r>
              <a:rPr lang="nl-NL" dirty="0" smtClean="0"/>
              <a:t>Natuurlijk leren</a:t>
            </a:r>
            <a:endParaRPr lang="nl-NL" dirty="0"/>
          </a:p>
        </p:txBody>
      </p:sp>
      <p:sp>
        <p:nvSpPr>
          <p:cNvPr id="3" name="Tijdelijke aanduiding voor inhoud 2"/>
          <p:cNvSpPr>
            <a:spLocks noGrp="1"/>
          </p:cNvSpPr>
          <p:nvPr>
            <p:ph idx="1"/>
          </p:nvPr>
        </p:nvSpPr>
        <p:spPr>
          <a:xfrm>
            <a:off x="457200" y="1412776"/>
            <a:ext cx="8229600" cy="4525963"/>
          </a:xfrm>
        </p:spPr>
        <p:txBody>
          <a:bodyPr>
            <a:normAutofit/>
          </a:bodyPr>
          <a:lstStyle/>
          <a:p>
            <a:r>
              <a:rPr lang="nl-NL" sz="2800" dirty="0" smtClean="0"/>
              <a:t>Kijk naar de factoren met een hoge invloed</a:t>
            </a:r>
          </a:p>
          <a:p>
            <a:r>
              <a:rPr lang="nl-NL" sz="2800" dirty="0" smtClean="0"/>
              <a:t>Kun je die kwijt in je ontwerp?</a:t>
            </a:r>
          </a:p>
          <a:p>
            <a:r>
              <a:rPr lang="nl-NL" sz="2800" dirty="0" smtClean="0"/>
              <a:t>En </a:t>
            </a:r>
            <a:r>
              <a:rPr lang="nl-NL" sz="2800" dirty="0"/>
              <a:t>die met een medium </a:t>
            </a:r>
            <a:r>
              <a:rPr lang="nl-NL" sz="2800" dirty="0" smtClean="0"/>
              <a:t>effect? Kijk daar eens kritisch naar.</a:t>
            </a:r>
          </a:p>
          <a:p>
            <a:r>
              <a:rPr lang="nl-NL" sz="2800" dirty="0" smtClean="0"/>
              <a:t>Succes met ontwerpen!</a:t>
            </a: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3494512"/>
            <a:ext cx="1944157" cy="2999855"/>
          </a:xfrm>
          <a:prstGeom prst="rect">
            <a:avLst/>
          </a:prstGeom>
        </p:spPr>
      </p:pic>
      <p:sp>
        <p:nvSpPr>
          <p:cNvPr id="7" name="Boog 6"/>
          <p:cNvSpPr/>
          <p:nvPr/>
        </p:nvSpPr>
        <p:spPr>
          <a:xfrm rot="19399743">
            <a:off x="1994469" y="4318635"/>
            <a:ext cx="2084438" cy="2100949"/>
          </a:xfrm>
          <a:prstGeom prst="arc">
            <a:avLst>
              <a:gd name="adj1" fmla="val 16248354"/>
              <a:gd name="adj2" fmla="val 19106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8" name="Boog 7"/>
          <p:cNvSpPr/>
          <p:nvPr/>
        </p:nvSpPr>
        <p:spPr>
          <a:xfrm rot="1037005">
            <a:off x="2572964" y="4778963"/>
            <a:ext cx="2585248" cy="2932318"/>
          </a:xfrm>
          <a:prstGeom prst="arc">
            <a:avLst>
              <a:gd name="adj1" fmla="val 15271866"/>
              <a:gd name="adj2" fmla="val 2130105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9" name="Tekstvak 8"/>
          <p:cNvSpPr txBox="1"/>
          <p:nvPr/>
        </p:nvSpPr>
        <p:spPr>
          <a:xfrm>
            <a:off x="2240994" y="3970789"/>
            <a:ext cx="1872209" cy="307777"/>
          </a:xfrm>
          <a:prstGeom prst="rect">
            <a:avLst/>
          </a:prstGeom>
          <a:noFill/>
        </p:spPr>
        <p:txBody>
          <a:bodyPr wrap="square" rtlCol="0">
            <a:spAutoFit/>
          </a:bodyPr>
          <a:lstStyle/>
          <a:p>
            <a:r>
              <a:rPr lang="nl-NL" sz="1400" dirty="0" smtClean="0"/>
              <a:t>Medium effect</a:t>
            </a:r>
            <a:endParaRPr lang="nl-NL" sz="1400" dirty="0"/>
          </a:p>
        </p:txBody>
      </p:sp>
      <p:sp>
        <p:nvSpPr>
          <p:cNvPr id="10" name="Tekstvak 9"/>
          <p:cNvSpPr txBox="1"/>
          <p:nvPr/>
        </p:nvSpPr>
        <p:spPr>
          <a:xfrm>
            <a:off x="5006763" y="5215220"/>
            <a:ext cx="1872209" cy="307777"/>
          </a:xfrm>
          <a:prstGeom prst="rect">
            <a:avLst/>
          </a:prstGeom>
          <a:noFill/>
        </p:spPr>
        <p:txBody>
          <a:bodyPr wrap="square" rtlCol="0">
            <a:spAutoFit/>
          </a:bodyPr>
          <a:lstStyle/>
          <a:p>
            <a:r>
              <a:rPr lang="nl-NL" sz="1400" dirty="0" smtClean="0"/>
              <a:t>Hoog effect</a:t>
            </a:r>
            <a:endParaRPr lang="nl-NL" sz="1400" dirty="0"/>
          </a:p>
        </p:txBody>
      </p:sp>
    </p:spTree>
    <p:extLst>
      <p:ext uri="{BB962C8B-B14F-4D97-AF65-F5344CB8AC3E}">
        <p14:creationId xmlns:p14="http://schemas.microsoft.com/office/powerpoint/2010/main" val="1566379663"/>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ijstnaam xmlns="8c5d83e4-a2ef-489c-997c-f83f3deac42d">Literatuur/artikelen</Lijstnaam>
    <HKE-Fase xmlns="8c5d83e4-a2ef-489c-997c-f83f3deac42d">1e jaar</HKE-Fase>
    <HKE-Locatie xmlns="8c5d83e4-a2ef-489c-997c-f83f3deac42d" xsi:nil="true"/>
    <HKE-Opl xmlns="8c5d83e4-a2ef-489c-997c-f83f3deac42d">MLI</HKE-Opl>
  </documentManagement>
</p:properties>
</file>

<file path=customXml/item3.xml><?xml version="1.0" encoding="utf-8"?>
<ct:contentTypeSchema xmlns:ct="http://schemas.microsoft.com/office/2006/metadata/contentType" xmlns:ma="http://schemas.microsoft.com/office/2006/metadata/properties/metaAttributes" ct:_="" ma:_="" ma:contentTypeName="Word" ma:contentTypeID="0x010100602BF579814BF54B84BBE1AA190879D2003F3C39179D8BA34B8F2EF010015FFB42" ma:contentTypeVersion="19" ma:contentTypeDescription="" ma:contentTypeScope="" ma:versionID="30e50b12bbce0c2dcd5ecf4a9520dac5">
  <xsd:schema xmlns:xsd="http://www.w3.org/2001/XMLSchema" xmlns:xs="http://www.w3.org/2001/XMLSchema" xmlns:p="http://schemas.microsoft.com/office/2006/metadata/properties" xmlns:ns2="8c5d83e4-a2ef-489c-997c-f83f3deac42d" targetNamespace="http://schemas.microsoft.com/office/2006/metadata/properties" ma:root="true" ma:fieldsID="407d3b337ce72ea4bfa7244028e4b97b" ns2:_="">
    <xsd:import namespace="8c5d83e4-a2ef-489c-997c-f83f3deac42d"/>
    <xsd:element name="properties">
      <xsd:complexType>
        <xsd:sequence>
          <xsd:element name="documentManagement">
            <xsd:complexType>
              <xsd:all>
                <xsd:element ref="ns2:_dlc_DocId" minOccurs="0"/>
                <xsd:element ref="ns2:_dlc_DocIdUrl" minOccurs="0"/>
                <xsd:element ref="ns2:_dlc_DocIdPersistId" minOccurs="0"/>
                <xsd:element ref="ns2:HKE-Fase" minOccurs="0"/>
                <xsd:element ref="ns2:HKE-Locatie" minOccurs="0"/>
                <xsd:element ref="ns2:HKE-Opl" minOccurs="0"/>
                <xsd:element ref="ns2:Lijstnaam"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5d83e4-a2ef-489c-997c-f83f3deac42d"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HKE-Fase" ma:index="11" nillable="true" ma:displayName="HKE-Fase" ma:format="Dropdown" ma:internalName="HKE_x002d_Fase">
      <xsd:simpleType>
        <xsd:restriction base="dms:Choice">
          <xsd:enumeration value="Pfase"/>
          <xsd:enumeration value="Hfase"/>
          <xsd:enumeration value="Afase"/>
          <xsd:enumeration value="1e jaar"/>
          <xsd:enumeration value="2e jaar"/>
          <xsd:enumeration value="Minor"/>
        </xsd:restriction>
      </xsd:simpleType>
    </xsd:element>
    <xsd:element name="HKE-Locatie" ma:index="12" nillable="true" ma:displayName="HKE-Locatie" ma:format="Dropdown" ma:internalName="HKE_x002d_Locatie">
      <xsd:simpleType>
        <xsd:restriction base="dms:Choice">
          <xsd:enumeration value="DNB"/>
          <xsd:enumeration value="EHV"/>
          <xsd:enumeration value="TIL"/>
          <xsd:enumeration value="VEG"/>
          <xsd:enumeration value="VEN"/>
        </xsd:restriction>
      </xsd:simpleType>
    </xsd:element>
    <xsd:element name="HKE-Opl" ma:index="13" nillable="true" ma:displayName="HKE-Opleiding" ma:format="Dropdown" ma:internalName="HKE_x002d_Opl">
      <xsd:simpleType>
        <xsd:restriction base="dms:Choice">
          <xsd:enumeration value="MLE"/>
          <xsd:enumeration value="MLI"/>
          <xsd:enumeration value="Pabo"/>
          <xsd:enumeration value="Pabo Deeltijd"/>
          <xsd:enumeration value="Pabo Verkorte Deeltijd"/>
          <xsd:enumeration value="PaboPlus"/>
          <xsd:enumeration value="Pabo University"/>
          <xsd:enumeration value="PMK"/>
        </xsd:restriction>
      </xsd:simpleType>
    </xsd:element>
    <xsd:element name="Lijstnaam" ma:index="14" nillable="true" ma:displayName="Lijstnaam" ma:format="Dropdown" ma:internalName="Lijstnaam">
      <xsd:simpleType>
        <xsd:restriction base="dms:Choice">
          <xsd:enumeration value="Bijeenkomsten"/>
          <xsd:enumeration value="Literatuur/artikelen"/>
          <xsd:enumeration value="Websites"/>
          <xsd:enumeration value="Multimedia"/>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EDB91EC-3426-429B-9FF4-B027B80D9606}">
  <ds:schemaRefs>
    <ds:schemaRef ds:uri="http://schemas.microsoft.com/sharepoint/v3/contenttype/forms"/>
  </ds:schemaRefs>
</ds:datastoreItem>
</file>

<file path=customXml/itemProps2.xml><?xml version="1.0" encoding="utf-8"?>
<ds:datastoreItem xmlns:ds="http://schemas.openxmlformats.org/officeDocument/2006/customXml" ds:itemID="{586AD095-4CD0-4761-BCAC-D1196141C800}">
  <ds:schemaRefs>
    <ds:schemaRef ds:uri="http://purl.org/dc/dcmitype/"/>
    <ds:schemaRef ds:uri="http://schemas.microsoft.com/office/2006/documentManagement/types"/>
    <ds:schemaRef ds:uri="http://schemas.microsoft.com/office/2006/metadata/properties"/>
    <ds:schemaRef ds:uri="http://purl.org/dc/terms/"/>
    <ds:schemaRef ds:uri="http://purl.org/dc/elements/1.1/"/>
    <ds:schemaRef ds:uri="8c5d83e4-a2ef-489c-997c-f83f3deac42d"/>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37E940A-1E6B-41CA-B0AF-1E0B3845A5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5d83e4-a2ef-489c-997c-f83f3deac4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F529884-C0EA-4E42-97CD-12F789574BE8}">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blank</Template>
  <TotalTime>1668</TotalTime>
  <Words>568</Words>
  <Application>Microsoft Macintosh PowerPoint</Application>
  <PresentationFormat>Diavoorstelling (4:3)</PresentationFormat>
  <Paragraphs>40</Paragraphs>
  <Slides>7</Slides>
  <Notes>6</Notes>
  <HiddenSlides>0</HiddenSlides>
  <MMClips>0</MMClips>
  <ScaleCrop>false</ScaleCrop>
  <HeadingPairs>
    <vt:vector size="6" baseType="variant">
      <vt:variant>
        <vt:lpstr>Gebruikte lettertypen</vt:lpstr>
      </vt:variant>
      <vt:variant>
        <vt:i4>1</vt:i4>
      </vt:variant>
      <vt:variant>
        <vt:lpstr>Thema</vt:lpstr>
      </vt:variant>
      <vt:variant>
        <vt:i4>1</vt:i4>
      </vt:variant>
      <vt:variant>
        <vt:lpstr>Diatitels</vt:lpstr>
      </vt:variant>
      <vt:variant>
        <vt:i4>7</vt:i4>
      </vt:variant>
    </vt:vector>
  </HeadingPairs>
  <TitlesOfParts>
    <vt:vector size="9" baseType="lpstr">
      <vt:lpstr>Arial</vt:lpstr>
      <vt:lpstr>Blank</vt:lpstr>
      <vt:lpstr>Krachtig ontwerpen op basis van gedegen onderzoek</vt:lpstr>
      <vt:lpstr>Wat hebben we aan wetenschappelijk onderzoek binnen onze rol als ontwerper?</vt:lpstr>
      <vt:lpstr>Het Visible Learning onderzoek Hoe werkt het en wat zegt het?</vt:lpstr>
      <vt:lpstr>Onderwijsonderzoek</vt:lpstr>
      <vt:lpstr>Op zoek naar: Wat werkt het beste? </vt:lpstr>
      <vt:lpstr>Opdracht</vt:lpstr>
      <vt:lpstr>Natuurlijk leren</vt:lpstr>
    </vt:vector>
  </TitlesOfParts>
  <Company>Fontys Hogescholen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Krachtig ontwerpen op basis van empirie</dc:title>
  <dc:creator>Duerings,Jack J.P.</dc:creator>
  <cp:lastModifiedBy>Jacqueline van Dijck</cp:lastModifiedBy>
  <cp:revision>37</cp:revision>
  <dcterms:created xsi:type="dcterms:W3CDTF">2016-01-08T11:51:33Z</dcterms:created>
  <dcterms:modified xsi:type="dcterms:W3CDTF">2016-03-01T20:11:27Z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0x010100602BF579814BF54B84BBE1AA190879D2003F3C39179D8BA34B8F2EF010015FFB42</vt:lpwstr>
  </property>
</Properties>
</file>